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1" r:id="rId3"/>
    <p:sldId id="264" r:id="rId4"/>
    <p:sldId id="267" r:id="rId5"/>
    <p:sldId id="268" r:id="rId6"/>
    <p:sldId id="269" r:id="rId7"/>
    <p:sldId id="272" r:id="rId8"/>
    <p:sldId id="258" r:id="rId9"/>
    <p:sldId id="273" r:id="rId10"/>
    <p:sldId id="274" r:id="rId11"/>
    <p:sldId id="259" r:id="rId12"/>
    <p:sldId id="266" r:id="rId13"/>
    <p:sldId id="270" r:id="rId14"/>
    <p:sldId id="262" r:id="rId15"/>
    <p:sldId id="275" r:id="rId16"/>
    <p:sldId id="276" r:id="rId17"/>
    <p:sldId id="261" r:id="rId18"/>
    <p:sldId id="260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6394B-950D-F501-8DEE-227ECA25630F}" v="1391" dt="2024-06-24T04:53:17.597"/>
    <p1510:client id="{9C249E84-CFA7-4A0D-FD58-6899313060D1}" v="879" dt="2024-06-24T07:43:35.714"/>
    <p1510:client id="{E2598C0B-06F6-7F42-B255-1ACE42494FFA}" v="306" dt="2024-06-25T00:55:48.153"/>
    <p1510:client id="{F8EF5F44-5B4F-678D-8B8E-630E27CF39B6}" v="757" dt="2024-06-24T02:05:25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9889E-DCFD-4CD9-BC6D-B13DBD044697}" type="datetimeFigureOut"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9BF82-917C-4C5B-B528-181C5E41CA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9BF82-917C-4C5B-B528-181C5E41CAD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9BF82-917C-4C5B-B528-181C5E41CAD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30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9BF82-917C-4C5B-B528-181C5E41CAD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11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9BF82-917C-4C5B-B528-181C5E41CAD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1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228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Week 3 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sz="2300">
                <a:latin typeface="Arial"/>
                <a:cs typeface="Arial"/>
              </a:rPr>
              <a:t>Alessio Illari, Gursimran Kainth</a:t>
            </a:r>
            <a:endParaRPr lang="en-US" sz="2300">
              <a:latin typeface="Arial"/>
              <a:cs typeface="Arial"/>
            </a:endParaRPr>
          </a:p>
          <a:p>
            <a:endParaRPr lang="en-US"/>
          </a:p>
        </p:txBody>
      </p:sp>
      <p:pic>
        <p:nvPicPr>
          <p:cNvPr id="6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C88C78D1-48B4-C31D-5E35-05D7EFBA47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ZDC Simulation: Lambda Study </a:t>
            </a:r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9E01E-42E2-3178-E2F5-0AA48691B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32" y="1552628"/>
            <a:ext cx="6147089" cy="4554414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56948D-FB0D-2EF3-ABFF-C48E39C072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95" r="67138" b="1042"/>
          <a:stretch/>
        </p:blipFill>
        <p:spPr>
          <a:xfrm>
            <a:off x="7442876" y="3825082"/>
            <a:ext cx="2591786" cy="215233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53B086-044B-D28F-1998-2F3290965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692" y="1632409"/>
            <a:ext cx="2582153" cy="1982964"/>
          </a:xfrm>
          <a:prstGeom prst="rect">
            <a:avLst/>
          </a:prstGeom>
          <a:ln>
            <a:noFill/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814B975-7FD6-853B-06A1-6A4FB3EA08BD}"/>
              </a:ext>
            </a:extLst>
          </p:cNvPr>
          <p:cNvSpPr/>
          <p:nvPr/>
        </p:nvSpPr>
        <p:spPr>
          <a:xfrm>
            <a:off x="7637614" y="2739085"/>
            <a:ext cx="877454" cy="8774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3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ZDC Simulation: WSi 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3E19-5AB6-415A-FC94-4587CC70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Design has not changed, implementing the WSi layers exactly as it was in original ZDC</a:t>
            </a:r>
          </a:p>
          <a:p>
            <a:r>
              <a:rPr lang="en-US" dirty="0"/>
              <a:t>Space was made by removing 5 layers from the front of the </a:t>
            </a:r>
            <a:r>
              <a:rPr lang="en-US" dirty="0" err="1"/>
              <a:t>Hcal</a:t>
            </a:r>
          </a:p>
          <a:p>
            <a:r>
              <a:rPr lang="en-US" dirty="0"/>
              <a:t>Simulation readout works, hits positions are provided</a:t>
            </a:r>
          </a:p>
          <a:p>
            <a:r>
              <a:rPr lang="en-US" dirty="0"/>
              <a:t>Plots for various particles and their hits in ZDC</a:t>
            </a:r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38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64" y="2797123"/>
            <a:ext cx="2738990" cy="1294583"/>
          </a:xfrm>
        </p:spPr>
        <p:txBody>
          <a:bodyPr>
            <a:normAutofit fontScale="90000"/>
          </a:bodyPr>
          <a:lstStyle/>
          <a:p>
            <a:r>
              <a:rPr lang="en-US" dirty="0"/>
              <a:t>WSi Geometry Plots 1</a:t>
            </a:r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253CB-73B9-7B55-1AC3-A73095C7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82" y="1876651"/>
            <a:ext cx="4740276" cy="3186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CF975-FA22-38E5-C04A-DD729A77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93" y="1801812"/>
            <a:ext cx="4630512" cy="32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85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64" y="2751766"/>
            <a:ext cx="3528204" cy="1339940"/>
          </a:xfrm>
        </p:spPr>
        <p:txBody>
          <a:bodyPr/>
          <a:lstStyle/>
          <a:p>
            <a:r>
              <a:rPr lang="en-US" dirty="0"/>
              <a:t>WSi Geometry Plots 2</a:t>
            </a:r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A4962131-0AFF-36FF-44E5-6B9B53A1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708" y="1321027"/>
            <a:ext cx="65627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1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 Plots for Coincidence 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3E19-5AB6-415A-FC94-4587CC70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85672" cy="2990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took 5 sets of data</a:t>
            </a:r>
          </a:p>
          <a:p>
            <a:r>
              <a:rPr lang="en-US" dirty="0"/>
              <a:t>Varied height and angle</a:t>
            </a:r>
          </a:p>
          <a:p>
            <a:r>
              <a:rPr lang="en-US" dirty="0"/>
              <a:t>Active ch2, 3 and 4</a:t>
            </a:r>
          </a:p>
          <a:p>
            <a:r>
              <a:rPr lang="en-US" dirty="0"/>
              <a:t>Ch1 was too noisy</a:t>
            </a:r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machine on a table&#10;&#10;Description automatically generated">
            <a:extLst>
              <a:ext uri="{FF2B5EF4-FFF2-40B4-BE49-F238E27FC236}">
                <a16:creationId xmlns:a16="http://schemas.microsoft.com/office/drawing/2014/main" id="{831AAD04-029A-23A2-BFEC-42A32A73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257" y="1615621"/>
            <a:ext cx="5745842" cy="425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4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9" y="2750911"/>
            <a:ext cx="3095172" cy="1352777"/>
          </a:xfrm>
        </p:spPr>
        <p:txBody>
          <a:bodyPr>
            <a:normAutofit fontScale="90000"/>
          </a:bodyPr>
          <a:lstStyle/>
          <a:p>
            <a:r>
              <a:rPr lang="en-US" dirty="0"/>
              <a:t>Coincidence Study Plots 1</a:t>
            </a:r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showing the height of channel&#10;&#10;Description automatically generated">
            <a:extLst>
              <a:ext uri="{FF2B5EF4-FFF2-40B4-BE49-F238E27FC236}">
                <a16:creationId xmlns:a16="http://schemas.microsoft.com/office/drawing/2014/main" id="{4C038F71-F42C-DD0B-497D-3630DB94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37" y="1870529"/>
            <a:ext cx="4588469" cy="310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D2371-D00B-14E2-D8AF-8C5810D28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979" y="1870528"/>
            <a:ext cx="4588469" cy="31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5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9" y="2750911"/>
            <a:ext cx="3095172" cy="1352777"/>
          </a:xfrm>
        </p:spPr>
        <p:txBody>
          <a:bodyPr>
            <a:normAutofit fontScale="90000"/>
          </a:bodyPr>
          <a:lstStyle/>
          <a:p>
            <a:r>
              <a:rPr lang="en-US" dirty="0"/>
              <a:t>Coincidence Study Plots 2</a:t>
            </a:r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of a number of black dots&#10;&#10;Description automatically generated">
            <a:extLst>
              <a:ext uri="{FF2B5EF4-FFF2-40B4-BE49-F238E27FC236}">
                <a16:creationId xmlns:a16="http://schemas.microsoft.com/office/drawing/2014/main" id="{E8E2E075-612E-40D6-AF13-B24FA799B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66" y="455386"/>
            <a:ext cx="4388897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1E8B8F-CF20-6C21-9E3C-A4EE2CA92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336" y="455386"/>
            <a:ext cx="4388898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1AECB-D3D2-8F78-0DCB-F49186517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193" y="3512456"/>
            <a:ext cx="4606612" cy="31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5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TPC Construction: General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3E19-5AB6-415A-FC94-4587CC70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 disassembled several TPCs and reconstructed one</a:t>
            </a:r>
          </a:p>
          <a:p>
            <a:r>
              <a:rPr lang="en-US" dirty="0"/>
              <a:t>Resoldered the wires and resistors on the cage</a:t>
            </a:r>
          </a:p>
          <a:p>
            <a:r>
              <a:rPr lang="en-US" dirty="0"/>
              <a:t>Soldered the circuit together</a:t>
            </a:r>
          </a:p>
          <a:p>
            <a:r>
              <a:rPr lang="en-US" dirty="0"/>
              <a:t>Assembled GEM and placed it in cage</a:t>
            </a:r>
          </a:p>
          <a:p>
            <a:r>
              <a:rPr lang="en-US" dirty="0"/>
              <a:t>Currently waiting for Prof. Taku's next free day to installed alpha source, close TPC and start pumping with N2</a:t>
            </a:r>
          </a:p>
          <a:p>
            <a:r>
              <a:rPr lang="en-US" dirty="0"/>
              <a:t>Next steps are set up the DAQ and start collecting data</a:t>
            </a:r>
          </a:p>
          <a:p>
            <a:endParaRPr lang="en-US" dirty="0"/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11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TPC Construction: Photos</a:t>
            </a:r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6731CC78-4B36-ABC9-3DA4-CED12BDDC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" y="1453243"/>
            <a:ext cx="5486400" cy="4114800"/>
          </a:xfrm>
          <a:prstGeom prst="rect">
            <a:avLst/>
          </a:prstGeom>
        </p:spPr>
      </p:pic>
      <p:pic>
        <p:nvPicPr>
          <p:cNvPr id="8" name="Picture 7" descr="A close up of a chip&#10;&#10;Description automatically generated">
            <a:extLst>
              <a:ext uri="{FF2B5EF4-FFF2-40B4-BE49-F238E27FC236}">
                <a16:creationId xmlns:a16="http://schemas.microsoft.com/office/drawing/2014/main" id="{EED973B2-709A-02FC-2A8F-4406E726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29" y="1453243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52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3E19-5AB6-415A-FC94-4587CC70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Note: G will be back in America until July 2nd</a:t>
            </a:r>
          </a:p>
          <a:p>
            <a:r>
              <a:rPr lang="en-US" dirty="0"/>
              <a:t>Determine abstracts for APS-DNP, deadline is 8th July (2 weeks)</a:t>
            </a:r>
          </a:p>
          <a:p>
            <a:r>
              <a:rPr lang="en-US" dirty="0"/>
              <a:t>ZDC Simulation: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Determine for what lambda energies/decay lengths do we see 2gamma + n in ZDC AND can we distinguish them</a:t>
            </a:r>
          </a:p>
          <a:p>
            <a:r>
              <a:rPr lang="en-US" dirty="0"/>
              <a:t>TPC Hardware: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Finish constructing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Prepare DAQ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Start taking data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19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ZDC Simulation Review 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3E19-5AB6-415A-FC94-4587CC70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Generated 3D </a:t>
            </a:r>
            <a:r>
              <a:rPr lang="en-US" dirty="0" err="1"/>
              <a:t>hitmaps</a:t>
            </a:r>
            <a:r>
              <a:rPr lang="en-US" dirty="0"/>
              <a:t> for simulated data for different particles to visualize what the hits in the ZDC look like </a:t>
            </a:r>
          </a:p>
          <a:p>
            <a:r>
              <a:rPr lang="en-US" dirty="0"/>
              <a:t>Located and were able to edit both the old and new ZDC geometry files</a:t>
            </a:r>
          </a:p>
          <a:p>
            <a:r>
              <a:rPr lang="en-US" dirty="0"/>
              <a:t>Objectives were to work on photon angle study and see how the location of pion (along the proton beampipe) affects the distance between the photons </a:t>
            </a:r>
          </a:p>
          <a:p>
            <a:endParaRPr lang="en-US" dirty="0"/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13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ZDC Simulation: Simulation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3E19-5AB6-415A-FC94-4587CC70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Problem with simulation software that only particles in tracking region had </a:t>
            </a:r>
            <a:r>
              <a:rPr lang="en-US" dirty="0" err="1"/>
              <a:t>MCParticle</a:t>
            </a:r>
            <a:r>
              <a:rPr lang="en-US" dirty="0"/>
              <a:t> information</a:t>
            </a:r>
          </a:p>
          <a:p>
            <a:r>
              <a:rPr lang="en-US" dirty="0"/>
              <a:t>Fixed by extending tracking region: we can now observe complete showers of lambda in the ZDC</a:t>
            </a:r>
          </a:p>
          <a:p>
            <a:r>
              <a:rPr lang="en-US" dirty="0"/>
              <a:t>Found a way to force simulation software to produce only lambda-&gt;pi0+n</a:t>
            </a:r>
          </a:p>
          <a:p>
            <a:r>
              <a:rPr lang="en-US" dirty="0"/>
              <a:t>Started work with EIC software team to display simulated data on new </a:t>
            </a:r>
            <a:r>
              <a:rPr lang="en-US" dirty="0" err="1"/>
              <a:t>ePIC</a:t>
            </a:r>
            <a:r>
              <a:rPr lang="en-US" dirty="0"/>
              <a:t> visualization software Firebird </a:t>
            </a:r>
          </a:p>
          <a:p>
            <a:r>
              <a:rPr lang="en-US" dirty="0"/>
              <a:t>This should allow us to visualize the difference in showers between ZDC with WSi and without</a:t>
            </a:r>
          </a:p>
          <a:p>
            <a:endParaRPr lang="en-US"/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70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4921" cy="1339940"/>
          </a:xfrm>
        </p:spPr>
        <p:txBody>
          <a:bodyPr/>
          <a:lstStyle/>
          <a:p>
            <a:r>
              <a:rPr lang="en-US" dirty="0"/>
              <a:t>ZDC Simulation: Pion Distance Study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3E19-5AB6-415A-FC94-4587CC70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487" cy="186405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Created </a:t>
            </a:r>
            <a:r>
              <a:rPr lang="en-US" dirty="0" err="1"/>
              <a:t>pions</a:t>
            </a:r>
            <a:r>
              <a:rPr lang="en-US" dirty="0"/>
              <a:t> (20 to 200 GeV) at 5m intervals along the p beam pipe (0m, 5m, 10m, 15m, 20m, 25m, 30m)</a:t>
            </a:r>
          </a:p>
          <a:p>
            <a:r>
              <a:rPr lang="en-US" dirty="0"/>
              <a:t>The distance of the two gamma in </a:t>
            </a:r>
            <a:r>
              <a:rPr lang="en-US" dirty="0" err="1"/>
              <a:t>ecal</a:t>
            </a:r>
            <a:r>
              <a:rPr lang="en-US" dirty="0"/>
              <a:t> plane vs pion energy and vs pion decay distance</a:t>
            </a:r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6F8A35-B629-D6C4-3989-C993453F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44" y="3428640"/>
            <a:ext cx="4894772" cy="3321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A14619-4F1B-8C80-D0EA-F9E6E5585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1" y="164980"/>
            <a:ext cx="4894771" cy="32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3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5" y="2449842"/>
            <a:ext cx="3255035" cy="1339940"/>
          </a:xfrm>
        </p:spPr>
        <p:txBody>
          <a:bodyPr>
            <a:normAutofit/>
          </a:bodyPr>
          <a:lstStyle/>
          <a:p>
            <a:r>
              <a:rPr lang="en-US" dirty="0"/>
              <a:t>Pion Plots 1</a:t>
            </a:r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6A839-EA47-4B4C-CFFE-8D6C3329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77" y="102709"/>
            <a:ext cx="4362990" cy="3000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962DF-DD77-57C7-816A-E824F8C3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316" y="102708"/>
            <a:ext cx="4478009" cy="3015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310A3-1E3A-FEB9-F319-A4142E06C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977" y="3107577"/>
            <a:ext cx="4362989" cy="3000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1F3B28-92FC-B92B-252D-9A04F3A88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317" y="3121953"/>
            <a:ext cx="4478009" cy="30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AF84C8-DABB-A4D5-15F0-4860198DED87}"/>
              </a:ext>
            </a:extLst>
          </p:cNvPr>
          <p:cNvSpPr txBox="1">
            <a:spLocks/>
          </p:cNvSpPr>
          <p:nvPr/>
        </p:nvSpPr>
        <p:spPr>
          <a:xfrm>
            <a:off x="104955" y="2449842"/>
            <a:ext cx="3255035" cy="1339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Pion Plots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3B098C-0CA1-A9EB-40CA-0AA6D7C3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166" y="16444"/>
            <a:ext cx="4593028" cy="3432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349912-8973-48BD-8B3A-111F557E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391" y="3452632"/>
            <a:ext cx="4894953" cy="3403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470066-99D4-D6E3-E140-AD338779F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542" y="16444"/>
            <a:ext cx="4621783" cy="341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ZDC Simulation: Photon Angle 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3E19-5AB6-415A-FC94-4587CC70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Simulated pion events with momentum ranging from 40-200GeV to see relationship between the opening angle of the photons and the pion momentum</a:t>
            </a:r>
          </a:p>
          <a:p>
            <a:r>
              <a:rPr lang="en-US" dirty="0"/>
              <a:t>As expected, the higher the pion momentum the closer the photons are so the more difficult it is to distinguish between the clusters</a:t>
            </a:r>
          </a:p>
          <a:p>
            <a:r>
              <a:rPr lang="en-US" dirty="0"/>
              <a:t>Based on simulated Lambda data though (see in a later slide) the pion is not expected to have very high momentum so we should be able to distinguish between the clusters</a:t>
            </a:r>
          </a:p>
          <a:p>
            <a:endParaRPr lang="en-US" dirty="0"/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522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ZDC Simulation: Photon Angle Study</a:t>
            </a:r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F31281-FB61-4696-63A3-0A38B26961CA}"/>
              </a:ext>
            </a:extLst>
          </p:cNvPr>
          <p:cNvGrpSpPr/>
          <p:nvPr/>
        </p:nvGrpSpPr>
        <p:grpSpPr>
          <a:xfrm>
            <a:off x="1062402" y="1402961"/>
            <a:ext cx="8953501" cy="4729672"/>
            <a:chOff x="1062402" y="1402961"/>
            <a:chExt cx="8953501" cy="47296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77AE8F-11F5-8BF1-A6B0-F21B064DA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</a:extLst>
            </a:blip>
            <a:srcRect b="791"/>
            <a:stretch/>
          </p:blipFill>
          <p:spPr>
            <a:xfrm>
              <a:off x="1091711" y="1402961"/>
              <a:ext cx="8894884" cy="45942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EA29-6F8E-D51F-CF81-ACFB953FD93A}"/>
                </a:ext>
              </a:extLst>
            </p:cNvPr>
            <p:cNvSpPr/>
            <p:nvPr/>
          </p:nvSpPr>
          <p:spPr>
            <a:xfrm>
              <a:off x="1062402" y="5978770"/>
              <a:ext cx="8953501" cy="153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93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053-6733-589C-C780-6FB9E6C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ZDC Simulation: Lambda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A0C3-D307-DCDE-F9B1-170A92BED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23418" cy="43436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Started simulating Lambda data to study the resolution of double photon + neutron decay</a:t>
            </a:r>
          </a:p>
          <a:p>
            <a:endParaRPr lang="en-US" dirty="0"/>
          </a:p>
        </p:txBody>
      </p:sp>
      <p:pic>
        <p:nvPicPr>
          <p:cNvPr id="5" name="Google Shape;56;p13" descr="A blue and white logo&#10;&#10;Description automatically generated">
            <a:extLst>
              <a:ext uri="{FF2B5EF4-FFF2-40B4-BE49-F238E27FC236}">
                <a16:creationId xmlns:a16="http://schemas.microsoft.com/office/drawing/2014/main" id="{A66E3702-372F-0AD8-75E8-09D65C52E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6160100"/>
            <a:ext cx="1353132" cy="403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3ACF24-72E3-DF43-95B8-49BCC328F9F4}"/>
              </a:ext>
            </a:extLst>
          </p:cNvPr>
          <p:cNvGrpSpPr/>
          <p:nvPr/>
        </p:nvGrpSpPr>
        <p:grpSpPr>
          <a:xfrm>
            <a:off x="1186961" y="2733963"/>
            <a:ext cx="9829030" cy="3143503"/>
            <a:chOff x="1186961" y="2733963"/>
            <a:chExt cx="9829030" cy="31435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341E5B-C498-FC8D-479A-1B065BE6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961" y="2733963"/>
              <a:ext cx="9829030" cy="3143503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C1B575-2057-8242-59D2-1FDA31094F7D}"/>
                </a:ext>
              </a:extLst>
            </p:cNvPr>
            <p:cNvSpPr/>
            <p:nvPr/>
          </p:nvSpPr>
          <p:spPr>
            <a:xfrm>
              <a:off x="1670538" y="4791807"/>
              <a:ext cx="2212730" cy="7473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503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Week 3 Review</vt:lpstr>
      <vt:lpstr>ZDC Simulation Review Week 2</vt:lpstr>
      <vt:lpstr>ZDC Simulation: Simulation and Visualization</vt:lpstr>
      <vt:lpstr>ZDC Simulation: Pion Distance Study </vt:lpstr>
      <vt:lpstr>Pion Plots 1</vt:lpstr>
      <vt:lpstr>PowerPoint Presentation</vt:lpstr>
      <vt:lpstr>ZDC Simulation: Photon Angle Study</vt:lpstr>
      <vt:lpstr>ZDC Simulation: Photon Angle Study</vt:lpstr>
      <vt:lpstr>ZDC Simulation: Lambda Study </vt:lpstr>
      <vt:lpstr>ZDC Simulation: Lambda Study </vt:lpstr>
      <vt:lpstr>ZDC Simulation: WSi Geometry</vt:lpstr>
      <vt:lpstr>WSi Geometry Plots 1</vt:lpstr>
      <vt:lpstr>WSi Geometry Plots 2</vt:lpstr>
      <vt:lpstr>Hardware: Plots for Coincidence Study</vt:lpstr>
      <vt:lpstr>Coincidence Study Plots 1</vt:lpstr>
      <vt:lpstr>Coincidence Study Plots 2</vt:lpstr>
      <vt:lpstr>TPC Construction: General Assembly</vt:lpstr>
      <vt:lpstr>TPC Construction: Photos</vt:lpstr>
      <vt:lpstr>Goals for this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647</cp:revision>
  <dcterms:created xsi:type="dcterms:W3CDTF">2024-06-21T01:59:23Z</dcterms:created>
  <dcterms:modified xsi:type="dcterms:W3CDTF">2024-07-07T09:51:49Z</dcterms:modified>
</cp:coreProperties>
</file>